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4" r:id="rId1"/>
  </p:sldMasterIdLst>
  <p:notesMasterIdLst>
    <p:notesMasterId r:id="rId14"/>
  </p:notesMasterIdLst>
  <p:sldIdLst>
    <p:sldId id="419" r:id="rId2"/>
    <p:sldId id="421" r:id="rId3"/>
    <p:sldId id="423" r:id="rId4"/>
    <p:sldId id="422" r:id="rId5"/>
    <p:sldId id="424" r:id="rId6"/>
    <p:sldId id="425" r:id="rId7"/>
    <p:sldId id="426" r:id="rId8"/>
    <p:sldId id="432" r:id="rId9"/>
    <p:sldId id="427" r:id="rId10"/>
    <p:sldId id="430" r:id="rId11"/>
    <p:sldId id="431" r:id="rId12"/>
    <p:sldId id="420" r:id="rId13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8D80"/>
    <a:srgbClr val="61FFC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070" autoAdjust="0"/>
  </p:normalViewPr>
  <p:slideViewPr>
    <p:cSldViewPr snapToGrid="0" snapToObjects="1">
      <p:cViewPr varScale="1">
        <p:scale>
          <a:sx n="49" d="100"/>
          <a:sy n="49" d="100"/>
        </p:scale>
        <p:origin x="-66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4F5BB-A561-3B4E-96C6-5AC8202389BA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73793-266E-724F-85CC-36DA12089D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066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58BB-467E-4831-AA97-13EBAEC82976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69754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мировой тренд, от этого не уйти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58BB-467E-4831-AA97-13EBAEC82976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503318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Хочу показать, что нет </a:t>
            </a:r>
            <a:r>
              <a:rPr lang="ru-RU" dirty="0" err="1" smtClean="0"/>
              <a:t>сверхразличий</a:t>
            </a:r>
            <a:r>
              <a:rPr lang="ru-RU" dirty="0" smtClean="0"/>
              <a:t> и усложнения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58BB-467E-4831-AA97-13EBAEC82976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29409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0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400" b="0" kern="1200" baseline="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</a:lstStyle>
          <a:p>
            <a:r>
              <a:rPr lang="ru-RU" smtClean="0"/>
              <a:t>30.11.2017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698" y="1588341"/>
            <a:ext cx="8369302" cy="453167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 userDrawn="1"/>
        </p:nvSpPr>
        <p:spPr>
          <a:xfrm>
            <a:off x="184272" y="17371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Название 8"/>
          <p:cNvSpPr>
            <a:spLocks noGrp="1"/>
          </p:cNvSpPr>
          <p:nvPr>
            <p:ph type="title"/>
          </p:nvPr>
        </p:nvSpPr>
        <p:spPr>
          <a:xfrm>
            <a:off x="384245" y="169947"/>
            <a:ext cx="7480301" cy="63725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, объек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314855"/>
            <a:ext cx="650837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, вверху и в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197" y="88887"/>
            <a:ext cx="7480301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3E2BD2FC-43AD-6A4B-932D-EF11D41861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  <p:sldLayoutId id="2147483772" r:id="rId18"/>
    <p:sldLayoutId id="2147483773" r:id="rId19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Calibri"/>
          <a:ea typeface="+mj-ea"/>
          <a:cs typeface="Calibri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Calibri"/>
          <a:ea typeface="+mn-ea"/>
          <a:cs typeface="Calibri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Calibri"/>
          <a:ea typeface="+mn-ea"/>
          <a:cs typeface="Calibri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Calibri"/>
          <a:ea typeface="+mn-ea"/>
          <a:cs typeface="Calibri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Calibri"/>
          <a:ea typeface="+mn-ea"/>
          <a:cs typeface="Calibri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Calibri"/>
          <a:ea typeface="+mn-ea"/>
          <a:cs typeface="Calibri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zbobyleva@spa.msu.r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3698" y="3425780"/>
            <a:ext cx="8369302" cy="2694238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ru-RU" sz="2800" dirty="0" err="1" smtClean="0">
                <a:latin typeface="Cambria"/>
                <a:cs typeface="Cambria"/>
              </a:rPr>
              <a:t>Бобылева</a:t>
            </a:r>
            <a:r>
              <a:rPr lang="ru-RU" sz="2800" dirty="0" smtClean="0">
                <a:latin typeface="Cambria"/>
                <a:cs typeface="Cambria"/>
              </a:rPr>
              <a:t> Алла Зиновьевна</a:t>
            </a:r>
          </a:p>
          <a:p>
            <a:pPr algn="r"/>
            <a:r>
              <a:rPr lang="ru-RU" dirty="0" err="1" smtClean="0">
                <a:latin typeface="Cambria"/>
                <a:cs typeface="Cambria"/>
              </a:rPr>
              <a:t>Д.э.н</a:t>
            </a:r>
            <a:r>
              <a:rPr lang="ru-RU" dirty="0" smtClean="0">
                <a:latin typeface="Cambria"/>
                <a:cs typeface="Cambria"/>
              </a:rPr>
              <a:t>., профессор, зав.кафедрой финансового менеджмента МГУ имени М.В.Ломоносова,</a:t>
            </a:r>
            <a:endParaRPr lang="en-US" dirty="0" smtClean="0">
              <a:latin typeface="Cambria"/>
              <a:cs typeface="Cambria"/>
            </a:endParaRPr>
          </a:p>
          <a:p>
            <a:pPr algn="r"/>
            <a:r>
              <a:rPr lang="ru-RU" dirty="0" smtClean="0">
                <a:latin typeface="Cambria"/>
                <a:cs typeface="Cambria"/>
              </a:rPr>
              <a:t>Генеральный директор ООО»Институт </a:t>
            </a:r>
            <a:r>
              <a:rPr lang="ru-RU" dirty="0" err="1" smtClean="0">
                <a:latin typeface="Cambria"/>
                <a:cs typeface="Cambria"/>
              </a:rPr>
              <a:t>бизнес-решений</a:t>
            </a:r>
            <a:r>
              <a:rPr lang="ru-RU" dirty="0" smtClean="0">
                <a:latin typeface="Cambria"/>
                <a:cs typeface="Cambria"/>
              </a:rPr>
              <a:t>»</a:t>
            </a:r>
          </a:p>
          <a:p>
            <a:pPr algn="r"/>
            <a:r>
              <a:rPr lang="en-US" dirty="0" smtClean="0">
                <a:latin typeface="Cambria"/>
                <a:cs typeface="Cambria"/>
                <a:hlinkClick r:id="rId2"/>
              </a:rPr>
              <a:t>azbobyleva@spa.msu.ru</a:t>
            </a:r>
            <a:endParaRPr lang="en-US" dirty="0" smtClean="0">
              <a:latin typeface="Cambria"/>
              <a:cs typeface="Cambria"/>
            </a:endParaRPr>
          </a:p>
          <a:p>
            <a:pPr algn="r"/>
            <a:r>
              <a:rPr lang="en-US" dirty="0" smtClean="0">
                <a:solidFill>
                  <a:srgbClr val="FF0000"/>
                </a:solidFill>
                <a:latin typeface="Cambria"/>
                <a:cs typeface="Cambria"/>
              </a:rPr>
              <a:t>8(916)509-26-17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3698" y="169946"/>
            <a:ext cx="7470848" cy="2689164"/>
          </a:xfrm>
        </p:spPr>
        <p:txBody>
          <a:bodyPr/>
          <a:lstStyle/>
          <a:p>
            <a:r>
              <a:rPr lang="ru-RU" b="1" dirty="0" smtClean="0"/>
              <a:t>Необходимость принятия федеральных стандартов, регулирующих деятельность арбитражных управляющих и СРО: новые вызовы.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8081682" cy="365125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tx1"/>
                </a:solidFill>
              </a:rPr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61016"/>
            <a:ext cx="8147248" cy="112376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 обсуждению: «критика» Проекта отдельными СРО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161760"/>
          </a:xfrm>
        </p:spPr>
        <p:txBody>
          <a:bodyPr>
            <a:normAutofit fontScale="40000" lnSpcReduction="20000"/>
          </a:bodyPr>
          <a:lstStyle/>
          <a:p>
            <a:endParaRPr lang="ru-RU" b="1" dirty="0" smtClean="0"/>
          </a:p>
          <a:p>
            <a:r>
              <a:rPr lang="ru-RU" sz="5000" b="1" dirty="0" smtClean="0">
                <a:latin typeface="+mj-lt"/>
              </a:rPr>
              <a:t>Высока степень детализации анализа:</a:t>
            </a:r>
          </a:p>
          <a:p>
            <a:pPr>
              <a:buNone/>
            </a:pPr>
            <a:r>
              <a:rPr lang="ru-RU" sz="5000" b="1" dirty="0" smtClean="0">
                <a:latin typeface="+mj-lt"/>
              </a:rPr>
              <a:t>        Ответ: </a:t>
            </a:r>
            <a:r>
              <a:rPr lang="ru-RU" sz="5000" dirty="0" smtClean="0">
                <a:latin typeface="+mj-lt"/>
              </a:rPr>
              <a:t>степень детализации анализа определяется и обосновывается антикризисным управляющим самостоятельно</a:t>
            </a:r>
          </a:p>
          <a:p>
            <a:pPr algn="just">
              <a:lnSpc>
                <a:spcPct val="90000"/>
              </a:lnSpc>
            </a:pPr>
            <a:r>
              <a:rPr lang="ru-RU" sz="5000" b="1" dirty="0" smtClean="0">
                <a:latin typeface="+mj-lt"/>
              </a:rPr>
              <a:t>Анализ кажется избыточным.</a:t>
            </a:r>
            <a:r>
              <a:rPr lang="ru-RU" sz="5000" dirty="0" smtClean="0">
                <a:latin typeface="+mj-lt"/>
              </a:rPr>
              <a:t>  </a:t>
            </a:r>
          </a:p>
          <a:p>
            <a:pPr lvl="1" algn="just">
              <a:lnSpc>
                <a:spcPct val="90000"/>
              </a:lnSpc>
            </a:pPr>
            <a:r>
              <a:rPr lang="ru-RU" sz="5000" b="1" dirty="0" smtClean="0">
                <a:solidFill>
                  <a:srgbClr val="002060"/>
                </a:solidFill>
                <a:latin typeface="+mj-lt"/>
              </a:rPr>
              <a:t>Ответ:</a:t>
            </a:r>
            <a:r>
              <a:rPr lang="ru-RU" sz="5000" dirty="0" smtClean="0">
                <a:solidFill>
                  <a:srgbClr val="002060"/>
                </a:solidFill>
                <a:latin typeface="+mj-lt"/>
              </a:rPr>
              <a:t> тогда и Закон избыточен, и вообще все законы. Ведь обычно применяются далеко не все статьи, просто рассматриваются все возможные случаи, и мы идем этим же путем.</a:t>
            </a:r>
          </a:p>
          <a:p>
            <a:r>
              <a:rPr lang="ru-RU" sz="5000" b="1" dirty="0" smtClean="0">
                <a:latin typeface="+mj-lt"/>
              </a:rPr>
              <a:t>Из отзыва ЦААУ </a:t>
            </a:r>
            <a:r>
              <a:rPr lang="ru-RU" sz="5000" dirty="0" smtClean="0">
                <a:latin typeface="+mj-lt"/>
              </a:rPr>
              <a:t>(Ю.А. Старков): в определенной степени работа арбитражного управляющего упрощается, поскольку четко структурируется за счет детализированных таблиц с указанием  наличия (отсутствия) информации.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CCFD-4B3C-4157-868E-A10A27E98A7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4243716"/>
              </p:ext>
            </p:extLst>
          </p:nvPr>
        </p:nvGraphicFramePr>
        <p:xfrm>
          <a:off x="179512" y="1422988"/>
          <a:ext cx="8784976" cy="52731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880320"/>
                <a:gridCol w="5904656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Общее с </a:t>
                      </a:r>
                      <a:r>
                        <a:rPr lang="ru-RU" sz="1800" dirty="0" smtClean="0"/>
                        <a:t>Правилами</a:t>
                      </a:r>
                      <a:endParaRPr lang="ru-RU" sz="18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Различия</a:t>
                      </a:r>
                      <a:endParaRPr lang="ru-RU" sz="18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5605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/>
                        <a:t>Основные направления анализа </a:t>
                      </a:r>
                      <a:r>
                        <a:rPr lang="ru-RU" sz="1700" dirty="0" smtClean="0"/>
                        <a:t> </a:t>
                      </a:r>
                      <a:r>
                        <a:rPr lang="ru-RU" sz="1700" dirty="0"/>
                        <a:t>совпадают, несмотря на некоторые различия в названиях</a:t>
                      </a:r>
                      <a:endParaRPr lang="ru-RU" sz="17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Усиление внимания к </a:t>
                      </a:r>
                      <a:r>
                        <a:rPr lang="ru-RU" sz="1600" dirty="0" smtClean="0"/>
                        <a:t>причинам </a:t>
                      </a:r>
                      <a:r>
                        <a:rPr lang="ru-RU" sz="1600" dirty="0"/>
                        <a:t>возникновения несостоятельности </a:t>
                      </a:r>
                      <a:r>
                        <a:rPr lang="ru-RU" sz="1600" dirty="0" smtClean="0"/>
                        <a:t>и </a:t>
                      </a:r>
                      <a:r>
                        <a:rPr lang="ru-RU" sz="1600" dirty="0"/>
                        <a:t>возможностей восстановления </a:t>
                      </a:r>
                      <a:r>
                        <a:rPr lang="ru-RU" sz="1600" dirty="0" smtClean="0"/>
                        <a:t>деятельности, т.е. именно к анализу,</a:t>
                      </a:r>
                      <a:r>
                        <a:rPr lang="ru-RU" sz="1600" baseline="0" dirty="0" smtClean="0"/>
                        <a:t> а не установлению тренда</a:t>
                      </a:r>
                      <a:endParaRPr lang="ru-RU" sz="16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6704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/>
                        <a:t>Значительная часть «привычных» показателей сохраняется</a:t>
                      </a:r>
                      <a:endParaRPr lang="ru-RU" sz="17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Упрощение «бухгалтерского» анализа, отказ от ряда малоинформативных и некорректных показателей</a:t>
                      </a:r>
                      <a:endParaRPr lang="ru-RU" sz="16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3121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Проработанность инструментария анализа: </a:t>
                      </a:r>
                    </a:p>
                    <a:p>
                      <a:pPr marL="522287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ru-RU" sz="1600" dirty="0" smtClean="0"/>
                        <a:t>предложение </a:t>
                      </a:r>
                      <a:r>
                        <a:rPr lang="ru-RU" sz="1600" dirty="0"/>
                        <a:t>к заполнению </a:t>
                      </a:r>
                      <a:r>
                        <a:rPr lang="ru-RU" sz="1600" dirty="0" smtClean="0"/>
                        <a:t>аналитических таблиц для наглядности обоснований. При этом указывается: </a:t>
                      </a:r>
                      <a:r>
                        <a:rPr lang="ru-RU" sz="1600" dirty="0"/>
                        <a:t>при отсутствии </a:t>
                      </a:r>
                      <a:r>
                        <a:rPr lang="ru-RU" sz="1600" dirty="0" smtClean="0"/>
                        <a:t>исходных </a:t>
                      </a:r>
                      <a:r>
                        <a:rPr lang="ru-RU" sz="1600" dirty="0"/>
                        <a:t>данных в рекомендуемом объеме возможно описание влияния </a:t>
                      </a:r>
                      <a:r>
                        <a:rPr lang="ru-RU" sz="1600" dirty="0" smtClean="0"/>
                        <a:t>факторов </a:t>
                      </a:r>
                      <a:r>
                        <a:rPr lang="ru-RU" sz="1600" dirty="0"/>
                        <a:t>в текстовом формате;</a:t>
                      </a:r>
                    </a:p>
                    <a:p>
                      <a:pPr marL="522287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ru-RU" sz="1600" dirty="0" smtClean="0"/>
                        <a:t>наличие </a:t>
                      </a:r>
                      <a:r>
                        <a:rPr lang="ru-RU" sz="1600" dirty="0"/>
                        <a:t>перечня выводов, которые могут быть сделаны по каждому </a:t>
                      </a:r>
                      <a:r>
                        <a:rPr lang="ru-RU" sz="1600" dirty="0" smtClean="0"/>
                        <a:t>пункту.</a:t>
                      </a:r>
                      <a:endParaRPr lang="ru-RU" sz="16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4506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Корректировка отдельных разделов в связи с изменением законодательства, добавление  новых разделов, </a:t>
                      </a:r>
                      <a:r>
                        <a:rPr lang="ru-RU" sz="1600" dirty="0" smtClean="0"/>
                        <a:t>например, </a:t>
                      </a:r>
                      <a:r>
                        <a:rPr lang="ru-RU" sz="1600" dirty="0"/>
                        <a:t>обоснования наличия или отсутствия оснований для оспаривания </a:t>
                      </a:r>
                      <a:r>
                        <a:rPr lang="ru-RU" sz="1600" dirty="0" smtClean="0"/>
                        <a:t>сделок </a:t>
                      </a:r>
                      <a:r>
                        <a:rPr lang="ru-RU" sz="1600" dirty="0"/>
                        <a:t>должника </a:t>
                      </a:r>
                      <a:endParaRPr lang="ru-RU" sz="1600" dirty="0"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63638" y="0"/>
            <a:ext cx="8680361" cy="141277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Cambria" charset="0"/>
                <a:cs typeface="Times New Roman" pitchFamily="18" charset="0"/>
              </a:rPr>
              <a:t>ПРИЛОЖЕНИЕ 2.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Cambria" charset="0"/>
                <a:cs typeface="Times New Roman" pitchFamily="18" charset="0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Cambria" charset="0"/>
                <a:cs typeface="Times New Roman" pitchFamily="18" charset="0"/>
              </a:rPr>
              <a:t>Методические рекомендации по проведению базового анализа финансово-экономического состояния должника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" pitchFamily="18" charset="0"/>
              <a:ea typeface="Cambria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CCFD-4B3C-4157-868E-A10A27E98A7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 Национальное объединение должно активизировать свою деятельность по формированию стандартов и правил, регулирующих деятельность арбитражных управляющих и СРО. </a:t>
            </a:r>
          </a:p>
          <a:p>
            <a:r>
              <a:rPr lang="ru-RU" sz="2400" dirty="0" smtClean="0"/>
              <a:t>    Отсутствие стандартов, несоответствие действующих правил </a:t>
            </a:r>
            <a:r>
              <a:rPr lang="ru-RU" sz="2400" dirty="0" err="1" smtClean="0"/>
              <a:t>законодательтву</a:t>
            </a:r>
            <a:r>
              <a:rPr lang="ru-RU" sz="2400" dirty="0" smtClean="0"/>
              <a:t> и современным вызовам затрудняет работу арбитражных управляющих и судов, снижает прозрачность принятия решений в делах о банкротстве и может привести к размыванию профессии арбитражного управляющего  - передаче ряда функций адвокатуре, налоговой инспекции, проч.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К резолюции по секции 2: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8260850" cy="365125"/>
          </a:xfrm>
        </p:spPr>
        <p:txBody>
          <a:bodyPr/>
          <a:lstStyle/>
          <a:p>
            <a:pPr algn="ctr"/>
            <a:r>
              <a:rPr lang="ru-RU" b="0" dirty="0" smtClean="0">
                <a:solidFill>
                  <a:schemeClr val="tx1"/>
                </a:solidFill>
              </a:rPr>
              <a:t>Всероссийская конференция «Развитие института банкротства в ответ на вызовы современности». </a:t>
            </a:r>
          </a:p>
          <a:p>
            <a:pPr algn="ctr"/>
            <a:r>
              <a:rPr lang="ru-RU" b="0" dirty="0" smtClean="0">
                <a:solidFill>
                  <a:schemeClr val="tx1"/>
                </a:solidFill>
              </a:rPr>
              <a:t>Москва, ул. Ильинка,6</a:t>
            </a:r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3698" y="2112135"/>
            <a:ext cx="8369302" cy="4007883"/>
          </a:xfrm>
        </p:spPr>
        <p:txBody>
          <a:bodyPr>
            <a:normAutofit/>
          </a:bodyPr>
          <a:lstStyle/>
          <a:p>
            <a:r>
              <a:rPr lang="ru-RU" dirty="0" smtClean="0"/>
              <a:t>Судебная система требует четких правил принятия решений, их прозрачности</a:t>
            </a:r>
          </a:p>
          <a:p>
            <a:r>
              <a:rPr lang="ru-RU" dirty="0" smtClean="0"/>
              <a:t>Обеспечивают ли это действующие документы:</a:t>
            </a:r>
          </a:p>
          <a:p>
            <a:pPr lvl="1" algn="just"/>
            <a:r>
              <a:rPr lang="ru-RU" b="1" dirty="0" smtClean="0"/>
              <a:t>Правила проведения арбитражным управляющим финансового анализа </a:t>
            </a:r>
            <a:r>
              <a:rPr lang="ru-RU" dirty="0" smtClean="0"/>
              <a:t>(утв. Постановлением Правительства РФ от 25 июня 2003 г. N 367)</a:t>
            </a:r>
          </a:p>
          <a:p>
            <a:pPr lvl="1" algn="just"/>
            <a:r>
              <a:rPr lang="ru-RU" b="1" dirty="0" smtClean="0"/>
              <a:t>Правила проверки арбитражным управляющим наличия признаков фиктивного и преднамеренного банкротства </a:t>
            </a:r>
            <a:r>
              <a:rPr lang="ru-RU" dirty="0" smtClean="0"/>
              <a:t>(утв. Постановлением Правительства РФ от 27 декабря 2004 г. N 855)</a:t>
            </a:r>
          </a:p>
          <a:p>
            <a:pPr lvl="1" algn="just"/>
            <a:endParaRPr lang="ru-RU" dirty="0" smtClean="0"/>
          </a:p>
          <a:p>
            <a:pPr lvl="1" algn="just">
              <a:buNone/>
            </a:pPr>
            <a:r>
              <a:rPr lang="ru-RU" b="1" dirty="0" smtClean="0"/>
              <a:t>Создают ли они необходимую базу для принятия решений</a:t>
            </a:r>
            <a:r>
              <a:rPr lang="ru-RU" sz="3200" b="1" dirty="0" smtClean="0">
                <a:solidFill>
                  <a:srgbClr val="C00000"/>
                </a:solidFill>
              </a:rPr>
              <a:t>???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74811" y="6356350"/>
            <a:ext cx="7925999" cy="365125"/>
          </a:xfrm>
        </p:spPr>
        <p:txBody>
          <a:bodyPr/>
          <a:lstStyle/>
          <a:p>
            <a:r>
              <a:rPr lang="ru-RU" dirty="0" smtClean="0"/>
              <a:t>Всероссийская конференция «Развитие института банкротства в ответ на вызовы современности».  Москва, ул. Ильинка,6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84245" y="169947"/>
            <a:ext cx="7480301" cy="1439912"/>
          </a:xfrm>
        </p:spPr>
        <p:txBody>
          <a:bodyPr/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b="1" dirty="0" smtClean="0"/>
              <a:t>Почему нужны стандарты? </a:t>
            </a:r>
            <a:br>
              <a:rPr lang="ru-RU" sz="2800" b="1" dirty="0" smtClean="0"/>
            </a:br>
            <a:r>
              <a:rPr lang="ru-RU" sz="2800" b="1" dirty="0" smtClean="0"/>
              <a:t>Могут ли арбитражные управляющие работать без них?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1000"/>
              </a:spcBef>
            </a:pPr>
            <a:r>
              <a:rPr lang="ru-RU" sz="2800" b="1" dirty="0" smtClean="0"/>
              <a:t>Несоответствие изменениям последнего 10-летия</a:t>
            </a:r>
          </a:p>
          <a:p>
            <a:pPr algn="just">
              <a:spcBef>
                <a:spcPts val="1000"/>
              </a:spcBef>
            </a:pPr>
            <a:endParaRPr lang="ru-RU" sz="2800" b="1" dirty="0" smtClean="0"/>
          </a:p>
          <a:p>
            <a:pPr algn="just">
              <a:spcBef>
                <a:spcPts val="1000"/>
              </a:spcBef>
            </a:pPr>
            <a:r>
              <a:rPr lang="ru-RU" sz="2800" b="1" dirty="0" smtClean="0"/>
              <a:t>«Увлечение» «бухгалтерским» анализом</a:t>
            </a:r>
            <a:endParaRPr lang="ru-RU" sz="2800" dirty="0" smtClean="0"/>
          </a:p>
          <a:p>
            <a:pPr algn="just">
              <a:spcBef>
                <a:spcPts val="1000"/>
              </a:spcBef>
            </a:pPr>
            <a:endParaRPr lang="ru-RU" sz="2800" b="1" dirty="0" smtClean="0"/>
          </a:p>
          <a:p>
            <a:pPr algn="just">
              <a:spcBef>
                <a:spcPts val="1000"/>
              </a:spcBef>
            </a:pPr>
            <a:r>
              <a:rPr lang="ru-RU" sz="2800" b="1" dirty="0" smtClean="0"/>
              <a:t>Недостаточное внимание к анализу финансовой и инвестиционной деятельности</a:t>
            </a:r>
            <a:endParaRPr lang="ru-RU" sz="2800" dirty="0" smtClean="0"/>
          </a:p>
          <a:p>
            <a:pPr algn="just">
              <a:spcBef>
                <a:spcPts val="1000"/>
              </a:spcBef>
            </a:pPr>
            <a:endParaRPr lang="ru-RU" sz="2800" b="1" dirty="0" smtClean="0"/>
          </a:p>
          <a:p>
            <a:pPr algn="just">
              <a:spcBef>
                <a:spcPts val="1000"/>
              </a:spcBef>
            </a:pPr>
            <a:r>
              <a:rPr lang="ru-RU" sz="2800" b="1" dirty="0" smtClean="0"/>
              <a:t>Недостаточная разработанность инструментария</a:t>
            </a:r>
            <a:r>
              <a:rPr lang="ru-RU" sz="2800" dirty="0" smtClean="0"/>
              <a:t> </a:t>
            </a:r>
            <a:r>
              <a:rPr lang="ru-RU" sz="2800" b="1" dirty="0" smtClean="0"/>
              <a:t>анализа.</a:t>
            </a:r>
          </a:p>
          <a:p>
            <a:endParaRPr lang="ru-RU" b="1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7689734" cy="365125"/>
          </a:xfrm>
        </p:spPr>
        <p:txBody>
          <a:bodyPr/>
          <a:lstStyle/>
          <a:p>
            <a:r>
              <a:rPr lang="ru-RU" dirty="0" smtClean="0"/>
              <a:t>Всероссийская конференция «Развитие института банкротства в ответ на  вызовы современности».                       </a:t>
            </a:r>
          </a:p>
          <a:p>
            <a:r>
              <a:rPr lang="ru-RU" dirty="0" smtClean="0"/>
              <a:t>                                                                             Москва, ул. Ильинка,6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Основные недостатки действующих Правил: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/>
              <a:t>Статья 26.1, введена ФЗ N 296-ФЗ от 30.12.2008 :</a:t>
            </a:r>
          </a:p>
          <a:p>
            <a:pPr marL="623888" indent="-25558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     п.11: «Национальным объединением </a:t>
            </a:r>
            <a:r>
              <a:rPr lang="ru-RU" dirty="0" err="1" smtClean="0"/>
              <a:t>саморегулируемых</a:t>
            </a:r>
            <a:r>
              <a:rPr lang="ru-RU" dirty="0" smtClean="0"/>
              <a:t> организаций арбитражных управляющих разрабатываются федеральные стандарты, в том числе в части: … анализа финансового состояния должника» </a:t>
            </a:r>
          </a:p>
          <a:p>
            <a:pPr algn="just">
              <a:spcBef>
                <a:spcPts val="1000"/>
              </a:spcBef>
            </a:pPr>
            <a:r>
              <a:rPr lang="ru-RU" b="1" dirty="0" smtClean="0"/>
              <a:t>1-й этап - 2011 г.</a:t>
            </a:r>
            <a:r>
              <a:rPr lang="ru-RU" dirty="0" smtClean="0"/>
              <a:t>: Разработка проекта Стандарта под руководством </a:t>
            </a:r>
            <a:r>
              <a:rPr lang="ru-RU" dirty="0" err="1" smtClean="0"/>
              <a:t>А.Н.Ряховской</a:t>
            </a:r>
            <a:endParaRPr lang="ru-RU" dirty="0" smtClean="0"/>
          </a:p>
          <a:p>
            <a:pPr algn="just">
              <a:spcBef>
                <a:spcPts val="1000"/>
              </a:spcBef>
            </a:pPr>
            <a:r>
              <a:rPr lang="ru-RU" b="1" dirty="0" smtClean="0"/>
              <a:t>2-й этап – 2015 г: ВЫПИСКА из </a:t>
            </a:r>
            <a:r>
              <a:rPr lang="ru-RU" b="1" dirty="0" err="1" smtClean="0"/>
              <a:t>ПРОТОКОЛа</a:t>
            </a:r>
            <a:r>
              <a:rPr lang="ru-RU" b="1" dirty="0" smtClean="0"/>
              <a:t> Заседания Подкомитета по антикризисному управлению ТПП от 22 июня 2015 года:</a:t>
            </a:r>
            <a:endParaRPr lang="ru-RU" dirty="0" smtClean="0"/>
          </a:p>
          <a:p>
            <a:pPr marL="623888" indent="-255588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ПОСТАНОВИЛИ: Создать рабочую группу по разработке Стандарта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30.11.2017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7689734" cy="365125"/>
          </a:xfrm>
        </p:spPr>
        <p:txBody>
          <a:bodyPr/>
          <a:lstStyle/>
          <a:p>
            <a:r>
              <a:rPr lang="ru-RU" dirty="0" smtClean="0"/>
              <a:t>Всероссийская конференция «Развитие института банкротства в ответ на вызовы современности».          </a:t>
            </a:r>
          </a:p>
          <a:p>
            <a:r>
              <a:rPr lang="ru-RU" dirty="0" smtClean="0"/>
              <a:t>                                                                                    Москва, ул. Ильинка,6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D2FC-43AD-6A4B-932D-EF11D41861EE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Понимание необходимости разработки Стандартов анализа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4015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Сильные стороны действующих Правил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66124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b="1" dirty="0" smtClean="0"/>
              <a:t>Обозначают требования к основным направлениям анализа: </a:t>
            </a:r>
          </a:p>
          <a:p>
            <a:pPr lvl="1"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финансовое состояние должника </a:t>
            </a:r>
          </a:p>
          <a:p>
            <a:pPr lvl="1"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внешняя среда</a:t>
            </a:r>
          </a:p>
          <a:p>
            <a:pPr lvl="1"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оценка активов и пассивов должника</a:t>
            </a:r>
          </a:p>
          <a:p>
            <a:pPr lvl="1"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обоснование возможности безубыточной деятельности</a:t>
            </a:r>
          </a:p>
          <a:p>
            <a:pPr algn="just">
              <a:spcBef>
                <a:spcPts val="0"/>
              </a:spcBef>
            </a:pPr>
            <a:endParaRPr lang="ru-RU" sz="2200" dirty="0" smtClean="0"/>
          </a:p>
          <a:p>
            <a:pPr marL="0" indent="0">
              <a:spcBef>
                <a:spcPts val="0"/>
              </a:spcBef>
              <a:buClrTx/>
              <a:buNone/>
              <a:defRPr/>
            </a:pPr>
            <a:r>
              <a:rPr lang="ru-RU" sz="2400" b="1" dirty="0" smtClean="0"/>
              <a:t>Правила предполагают проведение анализа во всех процедурах банкротства</a:t>
            </a:r>
            <a:r>
              <a:rPr lang="ru-RU" sz="2400" dirty="0" smtClean="0"/>
              <a:t> (п.2 Правил).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endParaRPr lang="ru-RU" sz="2400" dirty="0" smtClean="0"/>
          </a:p>
          <a:p>
            <a:pPr marL="0" indent="0">
              <a:spcBef>
                <a:spcPts val="0"/>
              </a:spcBef>
              <a:buClrTx/>
              <a:buNone/>
              <a:defRPr/>
            </a:pPr>
            <a:endParaRPr lang="ru-RU" sz="2400" dirty="0" smtClean="0"/>
          </a:p>
          <a:p>
            <a:pPr algn="just">
              <a:spcBef>
                <a:spcPts val="0"/>
              </a:spcBef>
            </a:pPr>
            <a:r>
              <a:rPr lang="ru-RU" sz="2800" b="1" dirty="0" smtClean="0"/>
              <a:t>Сильные стороны  показывают:</a:t>
            </a:r>
          </a:p>
          <a:p>
            <a:pPr lvl="1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возможность преемственности  </a:t>
            </a:r>
          </a:p>
          <a:p>
            <a:pPr algn="just">
              <a:spcBef>
                <a:spcPts val="0"/>
              </a:spcBef>
            </a:pP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CCFD-4B3C-4157-868E-A10A27E98A7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91264" cy="7920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Cambria" pitchFamily="18" charset="0"/>
              </a:rPr>
              <a:t>Концепция разработки</a:t>
            </a:r>
            <a:endParaRPr lang="ru-RU" sz="32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507288" cy="544522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800" b="1" dirty="0" smtClean="0">
                <a:latin typeface="Cambria" pitchFamily="18" charset="0"/>
                <a:cs typeface="Times New Roman" pitchFamily="18" charset="0"/>
              </a:rPr>
              <a:t>Смещение фокуса анализа с «бухгалтерской» на «рыночную» модель</a:t>
            </a:r>
            <a:r>
              <a:rPr lang="ru-RU" sz="2800" dirty="0" smtClean="0">
                <a:latin typeface="Cambria" pitchFamily="18" charset="0"/>
                <a:cs typeface="Times New Roman" pitchFamily="18" charset="0"/>
              </a:rPr>
              <a:t>, от обоснования выводов преимущественно на основе бух. отчетности к анализу сделок . </a:t>
            </a:r>
          </a:p>
          <a:p>
            <a:pPr algn="just">
              <a:lnSpc>
                <a:spcPct val="120000"/>
              </a:lnSpc>
              <a:spcBef>
                <a:spcPts val="1000"/>
              </a:spcBef>
            </a:pPr>
            <a:endParaRPr lang="ru-RU" sz="2800" dirty="0" smtClean="0">
              <a:latin typeface="Cambria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1000"/>
              </a:spcBef>
            </a:pPr>
            <a:r>
              <a:rPr lang="ru-RU" sz="2800" dirty="0" smtClean="0">
                <a:latin typeface="Cambria" pitchFamily="18" charset="0"/>
                <a:cs typeface="Times New Roman" pitchFamily="18" charset="0"/>
              </a:rPr>
              <a:t>Рыночная модель анализа позволяет:</a:t>
            </a:r>
          </a:p>
          <a:p>
            <a:pPr lvl="1" algn="just">
              <a:lnSpc>
                <a:spcPct val="120000"/>
              </a:lnSpc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В случае целесообразности </a:t>
            </a:r>
            <a:r>
              <a:rPr lang="ru-RU" sz="2900" b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проведения ликвидационных процедур</a:t>
            </a: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– точнее определить стоимость имущества должника, размер конкурсной массы. </a:t>
            </a:r>
          </a:p>
          <a:p>
            <a:pPr lvl="1" algn="just">
              <a:lnSpc>
                <a:spcPct val="120000"/>
              </a:lnSpc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При возможности возрождения предприятия - </a:t>
            </a:r>
            <a:r>
              <a:rPr lang="ru-RU" sz="2900" b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на выявлении внешних и внутренних факторов, приведших к неудачам</a:t>
            </a: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,</a:t>
            </a:r>
            <a:r>
              <a:rPr lang="ru-RU" sz="2900" b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обосновании предпосылок, при которых предприятие может возродиться. </a:t>
            </a:r>
          </a:p>
          <a:p>
            <a:pPr lvl="1" algn="just">
              <a:lnSpc>
                <a:spcPct val="120000"/>
              </a:lnSpc>
            </a:pPr>
            <a:endParaRPr lang="ru-RU" dirty="0" smtClean="0">
              <a:latin typeface="Cambr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CCFD-4B3C-4157-868E-A10A27E98A7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5666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Пакет документов к рассмотрению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66669"/>
            <a:ext cx="8424936" cy="6291331"/>
          </a:xfrm>
        </p:spPr>
        <p:txBody>
          <a:bodyPr>
            <a:noAutofit/>
          </a:bodyPr>
          <a:lstStyle/>
          <a:p>
            <a:pPr algn="just">
              <a:spcBef>
                <a:spcPts val="1000"/>
              </a:spcBef>
            </a:pPr>
            <a:r>
              <a:rPr lang="ru-RU" b="1" dirty="0" smtClean="0"/>
              <a:t>Федеральный стандарт</a:t>
            </a:r>
            <a:r>
              <a:rPr lang="ru-RU" dirty="0" smtClean="0"/>
              <a:t> «Правила проведения арбитражным управляющим анализа финансово-экономического состояния должника». </a:t>
            </a:r>
          </a:p>
          <a:p>
            <a:pPr algn="just">
              <a:spcBef>
                <a:spcPts val="1000"/>
              </a:spcBef>
            </a:pPr>
            <a:r>
              <a:rPr lang="ru-RU" b="1" dirty="0" smtClean="0"/>
              <a:t>Приложение 1.</a:t>
            </a:r>
            <a:r>
              <a:rPr lang="ru-RU" dirty="0" smtClean="0"/>
              <a:t> Примерный перечень документов и материалов, используемых  при проведении анализа финансово-экономического состояния должника.</a:t>
            </a:r>
          </a:p>
          <a:p>
            <a:pPr algn="just">
              <a:spcBef>
                <a:spcPts val="1000"/>
              </a:spcBef>
            </a:pPr>
            <a:r>
              <a:rPr lang="ru-RU" b="1" dirty="0" smtClean="0"/>
              <a:t>Приложение 2.</a:t>
            </a:r>
            <a:r>
              <a:rPr lang="ru-RU" dirty="0" smtClean="0"/>
              <a:t> Методические рекомендации  по проведению базового анализа финансово-экономического состояния должника.</a:t>
            </a:r>
          </a:p>
          <a:p>
            <a:pPr algn="just">
              <a:spcBef>
                <a:spcPts val="1000"/>
              </a:spcBef>
            </a:pPr>
            <a:r>
              <a:rPr lang="ru-RU" b="1" dirty="0" smtClean="0"/>
              <a:t>Приложение 3. </a:t>
            </a:r>
            <a:r>
              <a:rPr lang="ru-RU" dirty="0" smtClean="0"/>
              <a:t>Методические рекомендации по проведению расширенного анализа  финансово-экономического состояния должника.</a:t>
            </a:r>
          </a:p>
          <a:p>
            <a:pPr algn="just">
              <a:spcBef>
                <a:spcPts val="1000"/>
              </a:spcBef>
            </a:pPr>
            <a:r>
              <a:rPr lang="ru-RU" b="1" dirty="0" smtClean="0"/>
              <a:t>Приложение 4.</a:t>
            </a:r>
            <a:r>
              <a:rPr lang="ru-RU" dirty="0" smtClean="0"/>
              <a:t> Заключение  о финансово-экономическом состоянии должника. Принципы составления, типовая структура.</a:t>
            </a:r>
          </a:p>
          <a:p>
            <a:pPr algn="just">
              <a:spcBef>
                <a:spcPts val="1000"/>
              </a:spcBef>
            </a:pPr>
            <a:r>
              <a:rPr lang="ru-RU" b="1" dirty="0" smtClean="0"/>
              <a:t>Приложение 5.</a:t>
            </a:r>
            <a:r>
              <a:rPr lang="ru-RU" dirty="0" smtClean="0"/>
              <a:t> Обоснование возможности или невозможности восстановления платежеспособности должника, целесообразности введения последующих применяемых в деле о банкротстве процедур . Типовая структура.</a:t>
            </a:r>
          </a:p>
          <a:p>
            <a:pPr algn="just">
              <a:spcBef>
                <a:spcPts val="1000"/>
              </a:spcBef>
            </a:pPr>
            <a:r>
              <a:rPr lang="ru-RU" b="1" dirty="0" smtClean="0"/>
              <a:t>Приложение 6.</a:t>
            </a:r>
            <a:r>
              <a:rPr lang="ru-RU" dirty="0" smtClean="0"/>
              <a:t> Заключение  о наличии или об отсутствии оснований для оспаривания сделок должника. Типовая структура.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CCFD-4B3C-4157-868E-A10A27E98A7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640960" cy="158417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ambria" pitchFamily="18" charset="0"/>
                <a:cs typeface="Times New Roman" pitchFamily="18" charset="0"/>
              </a:rPr>
              <a:t>ПРИЛОЖЕНИЕ 1.</a:t>
            </a:r>
            <a:r>
              <a:rPr lang="ru-RU" sz="2400" dirty="0" smtClean="0">
                <a:latin typeface="Cambria" pitchFamily="18" charset="0"/>
                <a:cs typeface="Times New Roman" pitchFamily="18" charset="0"/>
              </a:rPr>
              <a:t>  </a:t>
            </a:r>
            <a:br>
              <a:rPr lang="ru-RU" sz="2400" dirty="0" smtClean="0">
                <a:latin typeface="Cambria" pitchFamily="18" charset="0"/>
                <a:cs typeface="Times New Roman" pitchFamily="18" charset="0"/>
              </a:rPr>
            </a:br>
            <a:r>
              <a:rPr lang="ru-RU" sz="2400" b="1" u="sng" dirty="0" smtClean="0">
                <a:latin typeface="Cambria" pitchFamily="18" charset="0"/>
                <a:cs typeface="Times New Roman" pitchFamily="18" charset="0"/>
              </a:rPr>
              <a:t>Примерный</a:t>
            </a:r>
            <a:r>
              <a:rPr lang="ru-RU" sz="2400" dirty="0" smtClean="0">
                <a:latin typeface="Cambria" pitchFamily="18" charset="0"/>
                <a:cs typeface="Times New Roman" pitchFamily="18" charset="0"/>
              </a:rPr>
              <a:t> перечень документов и материалов, используемых  при проведении анализа финансово-экономического состояния должника</a:t>
            </a:r>
            <a:endParaRPr lang="ru-RU" sz="2400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369672"/>
          </a:xfrm>
        </p:spPr>
        <p:txBody>
          <a:bodyPr>
            <a:noAutofit/>
          </a:bodyPr>
          <a:lstStyle/>
          <a:p>
            <a:pPr algn="just">
              <a:spcBef>
                <a:spcPts val="1000"/>
              </a:spcBef>
            </a:pPr>
            <a:r>
              <a:rPr lang="ru-RU" sz="2000" b="1" dirty="0" smtClean="0">
                <a:latin typeface="Cambria" pitchFamily="18" charset="0"/>
                <a:cs typeface="Times New Roman" pitchFamily="18" charset="0"/>
              </a:rPr>
              <a:t>Задачи документа:</a:t>
            </a:r>
            <a:r>
              <a:rPr lang="ru-RU" sz="2000" dirty="0" smtClean="0">
                <a:latin typeface="Cambria" pitchFamily="18" charset="0"/>
                <a:cs typeface="Times New Roman" pitchFamily="18" charset="0"/>
              </a:rPr>
              <a:t> создать стандартизированный список документов, которые </a:t>
            </a:r>
            <a:r>
              <a:rPr lang="ru-RU" sz="2000" b="1" i="1" dirty="0" smtClean="0">
                <a:latin typeface="Cambria" pitchFamily="18" charset="0"/>
                <a:cs typeface="Times New Roman" pitchFamily="18" charset="0"/>
              </a:rPr>
              <a:t>может</a:t>
            </a:r>
            <a:r>
              <a:rPr lang="ru-RU" sz="2000" dirty="0" smtClean="0">
                <a:latin typeface="Cambria" pitchFamily="18" charset="0"/>
                <a:cs typeface="Times New Roman" pitchFamily="18" charset="0"/>
              </a:rPr>
              <a:t> запросить арбитражный управляющий при «заходе» на предприятие.</a:t>
            </a:r>
          </a:p>
          <a:p>
            <a:pPr algn="just">
              <a:spcBef>
                <a:spcPts val="1000"/>
              </a:spcBef>
            </a:pPr>
            <a:r>
              <a:rPr lang="ru-RU" sz="2000" b="1" dirty="0" smtClean="0">
                <a:latin typeface="Cambria" pitchFamily="18" charset="0"/>
                <a:cs typeface="Times New Roman" pitchFamily="18" charset="0"/>
              </a:rPr>
              <a:t>Ключевое слово</a:t>
            </a:r>
            <a:r>
              <a:rPr lang="ru-RU" sz="2000" dirty="0" smtClean="0">
                <a:latin typeface="Cambria" pitchFamily="18" charset="0"/>
                <a:cs typeface="Times New Roman" pitchFamily="18" charset="0"/>
              </a:rPr>
              <a:t> – список </a:t>
            </a:r>
            <a:r>
              <a:rPr lang="ru-RU" sz="2000" b="1" i="1" dirty="0" smtClean="0">
                <a:latin typeface="Cambria" pitchFamily="18" charset="0"/>
                <a:cs typeface="Times New Roman" pitchFamily="18" charset="0"/>
              </a:rPr>
              <a:t>примерный</a:t>
            </a:r>
            <a:r>
              <a:rPr lang="ru-RU" sz="2000" dirty="0" smtClean="0">
                <a:latin typeface="Cambria" pitchFamily="18" charset="0"/>
                <a:cs typeface="Times New Roman" pitchFamily="18" charset="0"/>
              </a:rPr>
              <a:t> и может меняться в зависимости от полноты имеющейся информации, детализации отчетности, учетной политики должника, сферы его деятельности, формы хозяйствования, проч.</a:t>
            </a:r>
          </a:p>
          <a:p>
            <a:pPr lvl="1" algn="just">
              <a:spcBef>
                <a:spcPts val="1000"/>
              </a:spcBef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    </a:t>
            </a:r>
            <a:endParaRPr lang="ru-RU" sz="200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CCFD-4B3C-4157-868E-A10A27E98A7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068946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Приложение 2. Базовый (обязательный) анализ может включать один или два этапа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0608" y="726141"/>
            <a:ext cx="8783392" cy="6131859"/>
          </a:xfrm>
        </p:spPr>
        <p:txBody>
          <a:bodyPr>
            <a:noAutofit/>
          </a:bodyPr>
          <a:lstStyle/>
          <a:p>
            <a:r>
              <a:rPr lang="ru-RU" sz="1800" b="1" i="1" dirty="0" smtClean="0"/>
              <a:t>Первый этап</a:t>
            </a:r>
            <a:r>
              <a:rPr lang="ru-RU" sz="1800" b="1" dirty="0" smtClean="0"/>
              <a:t> является единственным и завершается при установлении факта неосуществления должником деятельности и (или) отсутствия намерения (целесообразности) продолжать деятельность.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Его итог: вывод о невозможности восстановления платежеспособности и обоснование перехода к процедуре конкурсного производства.  </a:t>
            </a:r>
          </a:p>
          <a:p>
            <a:r>
              <a:rPr lang="ru-RU" sz="1800" b="1" i="1" dirty="0" smtClean="0"/>
              <a:t>Второй этап</a:t>
            </a:r>
            <a:r>
              <a:rPr lang="ru-RU" sz="1800" b="1" dirty="0" smtClean="0"/>
              <a:t> проводится при установлении на первом этапе факта ведения основной деятельности должником или намерения ее продолжать.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Его итог: вывод о возможности (невозможности) осуществления должником безубыточной деятельности и восстановления платежеспособности, обоснование целесообразности введения дальнейшей соответствующей процедуры банкротства.</a:t>
            </a:r>
          </a:p>
          <a:p>
            <a:r>
              <a:rPr lang="ru-RU" sz="1800" b="1" dirty="0" smtClean="0"/>
              <a:t>На втором этапе может проводиться </a:t>
            </a:r>
            <a:r>
              <a:rPr lang="ru-RU" sz="1800" b="1" i="1" dirty="0" smtClean="0"/>
              <a:t>расширенный анализ, </a:t>
            </a:r>
            <a:r>
              <a:rPr lang="ru-RU" sz="1800" b="1" dirty="0" smtClean="0"/>
              <a:t>при котором используется дополнительный углубленный инструментарий</a:t>
            </a:r>
            <a:r>
              <a:rPr lang="ru-RU" sz="1800" dirty="0" smtClean="0"/>
              <a:t>.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носит необязательный характер и проводится в отдельных случаях по требованию кредиторов и (или) суда либо по собственной инициативе арбитражного управляющего при необходимости дополнительного обоснования решений. </a:t>
            </a: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CCFD-4B3C-4157-868E-A10A27E98A7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лаза">
  <a:themeElements>
    <a:clrScheme name="Плаза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Плаза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Плаза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Плаза.thmx</Template>
  <TotalTime>7766</TotalTime>
  <Words>1035</Words>
  <Application>Microsoft Office PowerPoint</Application>
  <PresentationFormat>Экран (4:3)</PresentationFormat>
  <Paragraphs>118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Плаза</vt:lpstr>
      <vt:lpstr>Необходимость принятия федеральных стандартов, регулирующих деятельность арбитражных управляющих и СРО: новые вызовы.</vt:lpstr>
      <vt:lpstr> Почему нужны стандарты?  Могут ли арбитражные управляющие работать без них?</vt:lpstr>
      <vt:lpstr>Основные недостатки действующих Правил:</vt:lpstr>
      <vt:lpstr>Понимание необходимости разработки Стандартов анализа</vt:lpstr>
      <vt:lpstr>Сильные стороны действующих Правил</vt:lpstr>
      <vt:lpstr>Концепция разработки</vt:lpstr>
      <vt:lpstr>Пакет документов к рассмотрению</vt:lpstr>
      <vt:lpstr>ПРИЛОЖЕНИЕ 1.   Примерный перечень документов и материалов, используемых  при проведении анализа финансово-экономического состояния должника</vt:lpstr>
      <vt:lpstr>                                                                                                                  Приложение 2. Базовый (обязательный) анализ может включать один или два этапа   </vt:lpstr>
      <vt:lpstr>К обсуждению: «критика» Проекта отдельными СРО</vt:lpstr>
      <vt:lpstr>Слайд 11</vt:lpstr>
      <vt:lpstr>К резолюции по секции 2: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практика финансового оздоровления</dc:title>
  <dc:creator>Ольга Львова</dc:creator>
  <cp:lastModifiedBy>Алла</cp:lastModifiedBy>
  <cp:revision>90</cp:revision>
  <dcterms:created xsi:type="dcterms:W3CDTF">2015-02-05T12:26:21Z</dcterms:created>
  <dcterms:modified xsi:type="dcterms:W3CDTF">2017-11-29T08:55:16Z</dcterms:modified>
</cp:coreProperties>
</file>